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415" r:id="rId142"/>
    <p:sldId id="389" r:id="rId143"/>
    <p:sldId id="395" r:id="rId144"/>
    <p:sldId id="396" r:id="rId145"/>
    <p:sldId id="399" r:id="rId146"/>
    <p:sldId id="400" r:id="rId147"/>
    <p:sldId id="402" r:id="rId148"/>
    <p:sldId id="403" r:id="rId149"/>
    <p:sldId id="404" r:id="rId150"/>
    <p:sldId id="406" r:id="rId151"/>
    <p:sldId id="407" r:id="rId152"/>
    <p:sldId id="408" r:id="rId153"/>
    <p:sldId id="410" r:id="rId154"/>
    <p:sldId id="411" r:id="rId15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540" autoAdjust="0"/>
  </p:normalViewPr>
  <p:slideViewPr>
    <p:cSldViewPr>
      <p:cViewPr varScale="1">
        <p:scale>
          <a:sx n="121" d="100"/>
          <a:sy n="121" d="100"/>
        </p:scale>
        <p:origin x="-72" y="-111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2.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8.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8.png"/><Relationship Id="rId7" Type="http://schemas.openxmlformats.org/officeDocument/2006/relationships/image" Target="../media/image122.png"/><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image" Target="../media/image119.png"/></Relationships>
</file>

<file path=ppt/slides/_rels/slide105.xml.rels><?xml version="1.0" encoding="UTF-8" standalone="yes"?>
<Relationships xmlns="http://schemas.openxmlformats.org/package/2006/relationships"><Relationship Id="rId3" Type="http://schemas.openxmlformats.org/officeDocument/2006/relationships/image" Target="../media/image125.jpeg"/><Relationship Id="rId2" Type="http://schemas.openxmlformats.org/officeDocument/2006/relationships/image" Target="../media/image124.png"/><Relationship Id="rId1" Type="http://schemas.openxmlformats.org/officeDocument/2006/relationships/slideLayout" Target="../slideLayouts/slideLayout7.xml"/><Relationship Id="rId4" Type="http://schemas.openxmlformats.org/officeDocument/2006/relationships/image" Target="../media/image126.png"/></Relationships>
</file>

<file path=ppt/slides/_rels/slide106.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29.jpeg"/><Relationship Id="rId2" Type="http://schemas.openxmlformats.org/officeDocument/2006/relationships/image" Target="../media/image128.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8.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1.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 Id="rId5" Type="http://schemas.openxmlformats.org/officeDocument/2006/relationships/image" Target="../media/image160.png"/><Relationship Id="rId4" Type="http://schemas.openxmlformats.org/officeDocument/2006/relationships/image" Target="../media/image159.png"/></Relationships>
</file>

<file path=ppt/slides/_rels/slide13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3.png"/><Relationship Id="rId7" Type="http://schemas.openxmlformats.org/officeDocument/2006/relationships/image" Target="../media/image17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6.png"/><Relationship Id="rId5" Type="http://schemas.openxmlformats.org/officeDocument/2006/relationships/image" Target="../media/image175.png"/><Relationship Id="rId4" Type="http://schemas.openxmlformats.org/officeDocument/2006/relationships/image" Target="../media/image174.png"/></Relationships>
</file>

<file path=ppt/slides/_rels/slide1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80.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5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5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9.emf"/></Relationships>
</file>

<file path=ppt/slides/_rels/slide153.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3.png"/><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2.emf"/></Relationships>
</file>

<file path=ppt/slides/_rels/slide3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jpeg"/></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3.gif"/><Relationship Id="rId2" Type="http://schemas.openxmlformats.org/officeDocument/2006/relationships/image" Target="../media/image42.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7.png"/><Relationship Id="rId1" Type="http://schemas.openxmlformats.org/officeDocument/2006/relationships/slideLayout" Target="../slideLayouts/slideLayout7.xml"/><Relationship Id="rId4" Type="http://schemas.openxmlformats.org/officeDocument/2006/relationships/image" Target="../media/image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image" Target="../media/image60.gif"/><Relationship Id="rId5" Type="http://schemas.openxmlformats.org/officeDocument/2006/relationships/image" Target="../media/image59.gif"/><Relationship Id="rId4" Type="http://schemas.openxmlformats.org/officeDocument/2006/relationships/image" Target="../media/image58.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9.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 Id="rId4" Type="http://schemas.openxmlformats.org/officeDocument/2006/relationships/image" Target="../media/image76.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emf"/><Relationship Id="rId9" Type="http://schemas.openxmlformats.org/officeDocument/2006/relationships/image" Target="../media/image87.tiff"/></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9.png"/></Relationships>
</file>

<file path=ppt/slides/_rels/slide88.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3.png"/><Relationship Id="rId4" Type="http://schemas.openxmlformats.org/officeDocument/2006/relationships/image" Target="../media/image9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4.xml"/><Relationship Id="rId1" Type="http://schemas.openxmlformats.org/officeDocument/2006/relationships/slideLayout" Target="../slideLayouts/slideLayout7.xm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3" Type="http://schemas.openxmlformats.org/officeDocument/2006/relationships/image" Target="../media/image100.gif"/><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3.png"/><Relationship Id="rId4" Type="http://schemas.openxmlformats.org/officeDocument/2006/relationships/image" Target="../media/image102.png"/></Relationships>
</file>

<file path=ppt/slides/_rels/slide9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6.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 Id="rId5" Type="http://schemas.openxmlformats.org/officeDocument/2006/relationships/image" Target="../media/image113.png"/><Relationship Id="rId4" Type="http://schemas.openxmlformats.org/officeDocument/2006/relationships/image" Target="../media/image1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92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smtClean="0"/>
              <a:t>init</a:t>
            </a:r>
            <a:r>
              <a:rPr kumimoji="1" lang="en-US" altLang="ja-JP" sz="1400" dirty="0" smtClean="0"/>
              <a:t>, </a:t>
            </a:r>
            <a:r>
              <a:rPr kumimoji="1" lang="en-US" altLang="ja-JP" sz="1400" dirty="0"/>
              <a:t>a process can NOT ignore this; the process will die immediately</a:t>
            </a:r>
            <a:r>
              <a:rPr kumimoji="1" lang="en-US" altLang="ja-JP" sz="1400" dirty="0" smtClean="0"/>
              <a:t>. (</a:t>
            </a:r>
            <a:r>
              <a:rPr kumimoji="1" lang="en-US" altLang="ja-JP" sz="1400" b="1" dirty="0" smtClean="0"/>
              <a:t>As an example, hen shutdown, </a:t>
            </a:r>
            <a:r>
              <a:rPr kumimoji="1" lang="en-US" altLang="ja-JP" sz="1400" b="1" dirty="0" err="1" smtClean="0"/>
              <a:t>init</a:t>
            </a:r>
            <a:r>
              <a:rPr kumimoji="1" lang="en-US" altLang="ja-JP" sz="1400" b="1" dirty="0" smtClean="0"/>
              <a:t> will first send SIGTERM to all processes, and a SIGKILL to all processes 5 seconds later…</a:t>
            </a:r>
            <a:r>
              <a:rPr kumimoji="1" lang="en-US" altLang="ja-JP" sz="1400" dirty="0" smtClean="0"/>
              <a:t>)</a:t>
            </a:r>
          </a:p>
          <a:p>
            <a:pPr marL="1200150" lvl="2" indent="-285750">
              <a:buFont typeface="Arial" panose="020B0604020202020204" pitchFamily="34" charset="0"/>
              <a:buChar char="•"/>
            </a:pPr>
            <a:r>
              <a:rPr lang="en-US" altLang="ja-JP" sz="1400" dirty="0" smtClean="0"/>
              <a:t>SIGKILL </a:t>
            </a:r>
            <a:r>
              <a:rPr lang="en-US" altLang="ja-JP" sz="1400" b="1" u="sng" dirty="0" smtClean="0"/>
              <a:t>can fail</a:t>
            </a:r>
            <a:r>
              <a:rPr lang="en-US" altLang="ja-JP" sz="1400" dirty="0"/>
              <a:t> </a:t>
            </a:r>
            <a:r>
              <a:rPr lang="en-US" altLang="ja-JP" sz="1400" dirty="0" smtClean="0"/>
              <a:t>if : when you are not the owner of the process; the process is </a:t>
            </a:r>
            <a:r>
              <a:rPr lang="en-US" altLang="ja-JP" sz="1400" b="1" dirty="0" err="1" smtClean="0"/>
              <a:t>init</a:t>
            </a:r>
            <a:r>
              <a:rPr lang="en-US" altLang="ja-JP" sz="1400" dirty="0" smtClean="0"/>
              <a:t> (</a:t>
            </a:r>
            <a:r>
              <a:rPr lang="en-US" altLang="ja-JP" sz="1400" b="1" dirty="0" smtClean="0">
                <a:solidFill>
                  <a:srgbClr val="FF0000"/>
                </a:solidFill>
              </a:rPr>
              <a:t>PID=1</a:t>
            </a:r>
            <a:r>
              <a:rPr lang="en-US" altLang="ja-JP" sz="1400" dirty="0" smtClean="0"/>
              <a:t>), </a:t>
            </a:r>
            <a:r>
              <a:rPr lang="en-US" altLang="ja-JP" sz="1400" dirty="0" smtClean="0"/>
              <a:t>even root is not able to kill </a:t>
            </a:r>
            <a:r>
              <a:rPr lang="en-US" altLang="ja-JP" sz="1400" dirty="0" err="1" smtClean="0"/>
              <a:t>init</a:t>
            </a:r>
            <a:r>
              <a:rPr lang="en-US" altLang="ja-JP" sz="1400" dirty="0" smtClean="0"/>
              <a:t>; the process executing </a:t>
            </a:r>
            <a:r>
              <a:rPr lang="en-US" altLang="ja-JP" sz="1400" b="1" dirty="0" smtClean="0"/>
              <a:t>kernel code</a:t>
            </a:r>
            <a:r>
              <a:rPr lang="en-US" altLang="ja-JP" sz="1400" dirty="0" smtClean="0"/>
              <a:t> (the process calling system calls), the kernel code can “block signal”, therefore, SIGKILL may fail if the process is using system calls </a:t>
            </a:r>
          </a:p>
          <a:p>
            <a:pPr marL="285750" indent="-285750">
              <a:buFont typeface="Arial" panose="020B0604020202020204" pitchFamily="34" charset="0"/>
              <a:buChar char="•"/>
            </a:pPr>
            <a:r>
              <a:rPr kumimoji="1" lang="en-US" altLang="ja-JP" sz="1400" b="1" dirty="0" smtClean="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a:t>
            </a:r>
            <a:r>
              <a:rPr lang="en-US" altLang="ja-JP" sz="1400" dirty="0" smtClean="0"/>
              <a:t>“Terminated state”. </a:t>
            </a:r>
            <a:r>
              <a:rPr lang="en-US" altLang="ja-JP" sz="1400" dirty="0"/>
              <a:t>This occurs for </a:t>
            </a:r>
            <a:r>
              <a:rPr lang="en-US" altLang="ja-JP" sz="1400" b="1" dirty="0"/>
              <a:t>child processes</a:t>
            </a:r>
            <a:r>
              <a:rPr lang="en-US" altLang="ja-JP" sz="1400" dirty="0"/>
              <a:t>, where the entry is still needed to allow the parent process to read its </a:t>
            </a:r>
            <a:r>
              <a:rPr lang="en-US" altLang="ja-JP" sz="1400" dirty="0" smtClean="0"/>
              <a:t>child‘s </a:t>
            </a:r>
            <a:r>
              <a:rPr lang="en-US" altLang="ja-JP" sz="1400" dirty="0"/>
              <a:t>exit status: once the exit status is read via the wait system call, the </a:t>
            </a:r>
            <a:r>
              <a:rPr lang="en-US" altLang="ja-JP" sz="1400" dirty="0" smtClean="0"/>
              <a:t>zombie’s </a:t>
            </a:r>
            <a:r>
              <a:rPr lang="en-US" altLang="ja-JP" sz="1400" dirty="0"/>
              <a:t>entry is removed from the process table and it is said to be </a:t>
            </a:r>
            <a:r>
              <a:rPr lang="en-US" altLang="ja-JP" sz="1400" dirty="0" smtClean="0"/>
              <a:t>“reaped”. </a:t>
            </a:r>
            <a:r>
              <a:rPr lang="en-US" altLang="ja-JP" sz="1400" dirty="0"/>
              <a:t>A child process always first becomes a zombie before being removed from the resource table</a:t>
            </a:r>
            <a:r>
              <a:rPr lang="en-US" altLang="ja-JP" sz="1400" dirty="0" smtClean="0"/>
              <a:t>. </a:t>
            </a:r>
            <a:r>
              <a:rPr lang="en-US" altLang="ja-JP" sz="1400" dirty="0"/>
              <a:t> However, if a parent process isn’t programmed properly and </a:t>
            </a:r>
            <a:r>
              <a:rPr lang="en-US" altLang="ja-JP" sz="1400" b="1" dirty="0"/>
              <a:t>never calls </a:t>
            </a:r>
            <a:r>
              <a:rPr lang="en-US" altLang="ja-JP" sz="1400" b="1" dirty="0">
                <a:solidFill>
                  <a:srgbClr val="FF0000"/>
                </a:solidFill>
              </a:rPr>
              <a:t>wait</a:t>
            </a:r>
            <a:r>
              <a:rPr lang="en-US" altLang="ja-JP" sz="1400" b="1" dirty="0" smtClean="0">
                <a:solidFill>
                  <a:srgbClr val="FF0000"/>
                </a:solidFill>
              </a:rPr>
              <a:t>() </a:t>
            </a:r>
            <a:r>
              <a:rPr lang="en-US" altLang="ja-JP" sz="1400" b="1" dirty="0" smtClean="0"/>
              <a:t>(or </a:t>
            </a:r>
            <a:r>
              <a:rPr lang="en-US" altLang="ja-JP" sz="1400" b="1" dirty="0" err="1" smtClean="0">
                <a:solidFill>
                  <a:srgbClr val="FF0000"/>
                </a:solidFill>
              </a:rPr>
              <a:t>wait</a:t>
            </a:r>
            <a:r>
              <a:rPr lang="en-US" altLang="zh-CN" sz="1400" b="1" dirty="0" err="1" smtClean="0">
                <a:solidFill>
                  <a:srgbClr val="FF0000"/>
                </a:solidFill>
              </a:rPr>
              <a:t>pid</a:t>
            </a:r>
            <a:r>
              <a:rPr lang="en-US" altLang="zh-CN" sz="1400" b="1" dirty="0" smtClean="0">
                <a:solidFill>
                  <a:srgbClr val="FF0000"/>
                </a:solidFill>
              </a:rPr>
              <a:t>()</a:t>
            </a:r>
            <a:r>
              <a:rPr lang="en-US" altLang="ja-JP" sz="1400" b="1" dirty="0" smtClean="0"/>
              <a:t>), </a:t>
            </a:r>
            <a:r>
              <a:rPr lang="en-US" altLang="ja-JP" sz="1400" dirty="0"/>
              <a:t>its zombie children will stick around in memory until they’re cleaned up</a:t>
            </a:r>
            <a:r>
              <a:rPr lang="en-US" altLang="ja-JP" sz="1400" dirty="0" smtClean="0"/>
              <a:t>. (top</a:t>
            </a:r>
            <a:r>
              <a:rPr lang="zh-CN" altLang="en-US" sz="1400" dirty="0" smtClean="0"/>
              <a:t>和</a:t>
            </a:r>
            <a:r>
              <a:rPr lang="en-US" altLang="zh-CN" sz="1400" dirty="0" err="1" smtClean="0"/>
              <a:t>ps</a:t>
            </a:r>
            <a:r>
              <a:rPr lang="zh-CN" altLang="en-US" sz="1400" dirty="0" smtClean="0"/>
              <a:t>命令可以列出</a:t>
            </a:r>
            <a:r>
              <a:rPr lang="en-US" altLang="zh-CN" sz="1400" dirty="0" smtClean="0"/>
              <a:t>zombie process</a:t>
            </a:r>
            <a:r>
              <a:rPr lang="en-US" altLang="ja-JP" sz="1400" dirty="0" smtClean="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a:t>
            </a:r>
            <a:r>
              <a:rPr lang="en-US" altLang="ja-JP" sz="1400" dirty="0" smtClean="0"/>
              <a:t>since the </a:t>
            </a:r>
            <a:r>
              <a:rPr lang="en-US" altLang="ja-JP" sz="1400" dirty="0"/>
              <a:t>last remaining information about the child is no longer required. On the </a:t>
            </a:r>
            <a:r>
              <a:rPr lang="en-US" altLang="ja-JP" sz="1400" dirty="0" smtClean="0"/>
              <a:t>other hand</a:t>
            </a:r>
            <a:r>
              <a:rPr lang="en-US" altLang="ja-JP" sz="1400" dirty="0"/>
              <a:t>, if the parent terminates without doing a wait(), then the </a:t>
            </a:r>
            <a:r>
              <a:rPr lang="en-US" altLang="ja-JP" sz="1400" dirty="0" err="1"/>
              <a:t>init</a:t>
            </a:r>
            <a:r>
              <a:rPr lang="en-US" altLang="ja-JP" sz="1400" dirty="0"/>
              <a:t> process </a:t>
            </a:r>
            <a:r>
              <a:rPr lang="en-US" altLang="ja-JP" sz="1400" dirty="0" smtClean="0"/>
              <a:t>adopts the </a:t>
            </a:r>
            <a:r>
              <a:rPr lang="en-US" altLang="ja-JP" sz="1400" dirty="0"/>
              <a:t>child and </a:t>
            </a:r>
            <a:r>
              <a:rPr lang="en-US" altLang="ja-JP" sz="1400" b="1" dirty="0"/>
              <a:t>automatically performs a wait()</a:t>
            </a:r>
            <a:r>
              <a:rPr lang="en-US" altLang="ja-JP" sz="1400" dirty="0"/>
              <a:t>, thus removing the zombie </a:t>
            </a:r>
            <a:r>
              <a:rPr lang="en-US" altLang="ja-JP" sz="1400" dirty="0" smtClean="0"/>
              <a:t>process from </a:t>
            </a:r>
            <a:r>
              <a:rPr lang="en-US" altLang="ja-JP" sz="1400" dirty="0"/>
              <a:t>the system.</a:t>
            </a:r>
            <a:endParaRPr lang="en-US" altLang="ja-JP" sz="2400" dirty="0" smtClean="0"/>
          </a:p>
          <a:p>
            <a:pPr marL="285750" indent="-285750">
              <a:buFont typeface="Arial" panose="020B0604020202020204" pitchFamily="34" charset="0"/>
              <a:buChar char="•"/>
            </a:pPr>
            <a:r>
              <a:rPr kumimoji="1" lang="en-US" altLang="zh-CN" sz="1400" b="1" dirty="0" smtClean="0">
                <a:solidFill>
                  <a:srgbClr val="FF0000"/>
                </a:solidFill>
              </a:rPr>
              <a:t>Orphan process</a:t>
            </a:r>
          </a:p>
          <a:p>
            <a:pPr marL="742950" lvl="1" indent="-285750">
              <a:buFont typeface="Arial" panose="020B0604020202020204" pitchFamily="34" charset="0"/>
              <a:buChar char="•"/>
            </a:pPr>
            <a:r>
              <a:rPr lang="en-US" altLang="zh-CN" sz="1400" dirty="0" smtClean="0"/>
              <a:t>Child process whose parent process dies first. </a:t>
            </a:r>
            <a:r>
              <a:rPr lang="zh-CN" altLang="en-US" sz="1400" dirty="0" smtClean="0"/>
              <a:t>这种情况下，</a:t>
            </a:r>
            <a:r>
              <a:rPr lang="en-US" altLang="zh-CN" sz="1400" dirty="0" err="1" smtClean="0"/>
              <a:t>init</a:t>
            </a:r>
            <a:r>
              <a:rPr lang="zh-CN" altLang="en-US" sz="1400" dirty="0" smtClean="0"/>
              <a:t>会</a:t>
            </a:r>
            <a:r>
              <a:rPr lang="en-US" altLang="zh-CN" sz="1400" dirty="0" smtClean="0"/>
              <a:t>adopt</a:t>
            </a:r>
            <a:r>
              <a:rPr lang="zh-CN" altLang="en-US" sz="1400" dirty="0" smtClean="0"/>
              <a:t>这个</a:t>
            </a:r>
            <a:r>
              <a:rPr lang="en-US" altLang="zh-CN" sz="1400" dirty="0" smtClean="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smtClean="0"/>
              <a:t>Wh</a:t>
            </a:r>
            <a:r>
              <a:rPr lang="en-US" altLang="ja-JP" dirty="0"/>
              <a:t>o</a:t>
            </a:r>
            <a:r>
              <a:rPr lang="en-US" altLang="ja-JP" dirty="0" smtClean="0"/>
              <a:t> </a:t>
            </a:r>
            <a:r>
              <a:rPr lang="en-US" altLang="ja-JP" dirty="0"/>
              <a:t>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516"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76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dirty="0"/>
              <a:t>threads</a:t>
            </a:r>
            <a:r>
              <a:rPr lang="en-US" dirty="0"/>
              <a:t>)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912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674783" y="11971807"/>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20943</TotalTime>
  <Words>28916</Words>
  <Application>Microsoft Office PowerPoint</Application>
  <PresentationFormat>画面に合わせる (4:3)</PresentationFormat>
  <Paragraphs>3133</Paragraphs>
  <Slides>154</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154</vt:i4>
      </vt:variant>
    </vt:vector>
  </HeadingPairs>
  <TitlesOfParts>
    <vt:vector size="159"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2604</cp:revision>
  <dcterms:created xsi:type="dcterms:W3CDTF">2016-01-14T23:49:10Z</dcterms:created>
  <dcterms:modified xsi:type="dcterms:W3CDTF">2018-06-12T08:28:35Z</dcterms:modified>
</cp:coreProperties>
</file>